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T Sans Narrow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1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guys i’m Shalini, this is my DATA 606 delivery 4 presentation. Just as a reminder, I am working on predicting upcoming flight delays.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bc9cee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bc9cee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delays based on airlines.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airlines AA has  a lot of delays. Virging airlines. VX doesnt….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bc9cee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bc9cee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correlation between arrival delay and weather delay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bc9cee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bc9cee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flights to get a better idea of each airline and the number of flights that have been delayed.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West (NW)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bc9cee0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2bc9cee0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-Working on Linear and Polynomial Regression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-departure minutes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-Will be using other ML algorithms on my data as well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-Want to compare the accuracy of the models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-better explain this model!!!!!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751242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751242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receving feedback from my peers and the professor, I decided to do a multiple linear regression. Instead of doing multiple ML algorithms, i decided to play around with the inputted features for mulitple linear regression.one thing to note is that throughout my project, i used departure delay as my dependent variable because that is what i wanted to predict.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7359b72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7359b72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7512422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7512422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 great r square value. Std error is low which is good.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70542f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770542f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 is average of arrival delay and 1.3 is average of the windgust.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359b72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7359b72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clear linear relationship with visibility and departure delay. Has a good r-square value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770542f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770542f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talk about the r-square of 0 here. </a:t>
            </a:r>
            <a:r>
              <a:rPr lang="en"/>
              <a:t>Surprised</a:t>
            </a:r>
            <a:r>
              <a:rPr lang="en"/>
              <a:t> by it. Because i saw this, i wanted to see how cloud cover and visibility together affected departure delay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3357b0a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3357b0a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7751242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7751242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my peers mentioned that they wanted to see the relation of min and max temp and humidity,... so here it is….maybe max temp and humidity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f17424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4f17424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770542f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770542f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gusts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a type of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gust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sudden increase of the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wind's speed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lasts no more than 20 seconds.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751242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7751242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and 2 were the best because they had the highest r-squared values and a low standard error. Both of these models include arrival delay which is most likley the reason for a higher accuracy. It seems that windgust and visibility play a large part in departure delays. The r squared value for models 1,2,3 are either very low or are zero. I am </a:t>
            </a:r>
            <a:r>
              <a:rPr lang="en"/>
              <a:t>disappointed</a:t>
            </a:r>
            <a:r>
              <a:rPr lang="en"/>
              <a:t> to see the lower r square values, but i plan to create better fitting models in the future.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f174240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f174240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After creating the various models, I realized I wanted to create a sample interface where a user can input data and see a predicted departure delay. In this particular image, the user can input Cloud Cover and Visibility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4d328f4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4d328f4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show me much, so i decided to see if there was any relation between total_snow_cm &amp;.....cloud cover. Was a little dissapointed in this but i still wanted to see waht would happen to departure delay if i looked at total snow AND cloud cover….was excited to see the results but realized the max value of snow was 0. Did it not snow in 2015?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3357b0a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3357b0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ALlowing people to put in their flight info to predict a delay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eb2ed6f1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eb2ed6f1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this is the last project but any suggestions/feedback to better this project in the future would be appreciated.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eb2ed6f1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eb2ed6f1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751242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751242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03357b0a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03357b0a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recap of what i’ve been working on/ and updates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b2ed6f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eb2ed6f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did multiple linear regression with different features. Tried random forest but didn’t go well. I didn’t think Naive bayes would be helpful.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2bc9ce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2bc9ce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otal snow, windgust, cloudgover, windspeed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bc9ce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bc9ce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Luckily </a:t>
            </a:r>
            <a:r>
              <a:rPr lang="en"/>
              <a:t>Already in pretty good shape before i started.. </a:t>
            </a:r>
            <a:r>
              <a:rPr lang="en"/>
              <a:t>Some of the Dropped Columns oringially.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3357b0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3357b0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Showing </a:t>
            </a:r>
            <a:r>
              <a:rPr lang="en"/>
              <a:t>transformation</a:t>
            </a:r>
            <a:r>
              <a:rPr lang="en"/>
              <a:t> i did on the date/times.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bc9cee0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bc9cee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 - Atlantic Southeast Airlines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WN - SouthWest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DL - Delta Airlines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OO - Skywest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B6 - Jetblue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Nk - Spirit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#average arrival_delays by airline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kaggle.com/usdot/flight-delays#airlines.csv" TargetMode="External"/><Relationship Id="rId4" Type="http://schemas.openxmlformats.org/officeDocument/2006/relationships/hyperlink" Target="https://arxiv.org/pdf/1903.06740.pdf" TargetMode="External"/><Relationship Id="rId5" Type="http://schemas.openxmlformats.org/officeDocument/2006/relationships/hyperlink" Target="https://engineering.upside.com/applying-predictive-analytics-to-flight-delays-85413ca4939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787800" y="788800"/>
            <a:ext cx="75684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Predicting Upcoming Flight Delays</a:t>
            </a:r>
            <a:endParaRPr sz="45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6153300" y="4109600"/>
            <a:ext cx="29907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Shalini Jain</a:t>
            </a:r>
            <a:endParaRPr b="1" sz="2000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DATA 606 - Delivery 4</a:t>
            </a:r>
            <a:endParaRPr b="1" sz="2000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chemeClr val="accent1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25" y="1150325"/>
            <a:ext cx="5320526" cy="3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00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00" y="1559700"/>
            <a:ext cx="5224901" cy="2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650" y="1420050"/>
            <a:ext cx="6049326" cy="32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First Model Construction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938" y="1865800"/>
            <a:ext cx="6802125" cy="1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374825" y="1568425"/>
            <a:ext cx="8299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T Sans Narrow"/>
                <a:ea typeface="PT Sans Narrow"/>
                <a:cs typeface="PT Sans Narrow"/>
                <a:sym typeface="PT Sans Narrow"/>
              </a:rPr>
              <a:t>Dependent variable is always departure delay.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200" y="2571750"/>
            <a:ext cx="3273184" cy="20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 Delay and Wind Gust </a:t>
            </a:r>
            <a:r>
              <a:rPr lang="en"/>
              <a:t>(Model 1)</a:t>
            </a:r>
            <a:r>
              <a:rPr lang="en"/>
              <a:t> 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273"/>
            <a:ext cx="4419600" cy="319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0775"/>
            <a:ext cx="4267200" cy="313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 Delay and Wind Gust </a:t>
            </a:r>
            <a:r>
              <a:rPr lang="en"/>
              <a:t>(Model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6223" l="0" r="0" t="1465"/>
          <a:stretch/>
        </p:blipFill>
        <p:spPr>
          <a:xfrm>
            <a:off x="432775" y="1587150"/>
            <a:ext cx="4839651" cy="24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11582"/>
          <a:stretch/>
        </p:blipFill>
        <p:spPr>
          <a:xfrm>
            <a:off x="5272438" y="2840164"/>
            <a:ext cx="35052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89174">
            <a:off x="6372599" y="594323"/>
            <a:ext cx="2203150" cy="14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1296425" y="2840175"/>
            <a:ext cx="543900" cy="611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71" name="Google Shape;171;p28"/>
          <p:cNvCxnSpPr/>
          <p:nvPr/>
        </p:nvCxnSpPr>
        <p:spPr>
          <a:xfrm flipH="1">
            <a:off x="4560725" y="1378325"/>
            <a:ext cx="627600" cy="45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8"/>
          <p:cNvSpPr/>
          <p:nvPr/>
        </p:nvSpPr>
        <p:spPr>
          <a:xfrm>
            <a:off x="1897375" y="2840175"/>
            <a:ext cx="2799300" cy="211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implemented formula 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635700" y="1363875"/>
            <a:ext cx="7813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Departure Delay (</a:t>
            </a: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Y) = (</a:t>
            </a:r>
            <a:r>
              <a:rPr lang="en" sz="1350">
                <a:solidFill>
                  <a:srgbClr val="3A3A3A"/>
                </a:solidFill>
                <a:highlight>
                  <a:srgbClr val="90FCA2"/>
                </a:highlight>
              </a:rPr>
              <a:t>Intercept</a:t>
            </a: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) + (</a:t>
            </a:r>
            <a:r>
              <a:rPr lang="en" sz="1350">
                <a:solidFill>
                  <a:srgbClr val="3A3A3A"/>
                </a:solidFill>
                <a:highlight>
                  <a:srgbClr val="A4D0FC"/>
                </a:highlight>
              </a:rPr>
              <a:t>Arrival Delay</a:t>
            </a:r>
            <a:r>
              <a:rPr lang="en" sz="1350">
                <a:solidFill>
                  <a:srgbClr val="3A3A3A"/>
                </a:solidFill>
                <a:highlight>
                  <a:srgbClr val="A4D0FC"/>
                </a:highlight>
              </a:rPr>
              <a:t> coef</a:t>
            </a: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)*X</a:t>
            </a:r>
            <a:r>
              <a:rPr lang="en" sz="1000">
                <a:solidFill>
                  <a:srgbClr val="3A3A3A"/>
                </a:solidFill>
                <a:highlight>
                  <a:srgbClr val="FFFFFF"/>
                </a:highlight>
              </a:rPr>
              <a:t>1</a:t>
            </a: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 + (</a:t>
            </a:r>
            <a:r>
              <a:rPr lang="en" sz="1350">
                <a:solidFill>
                  <a:srgbClr val="3A3A3A"/>
                </a:solidFill>
                <a:highlight>
                  <a:srgbClr val="E1C5FC"/>
                </a:highlight>
              </a:rPr>
              <a:t>Windgust</a:t>
            </a:r>
            <a:r>
              <a:rPr lang="en" sz="1350">
                <a:solidFill>
                  <a:srgbClr val="3A3A3A"/>
                </a:solidFill>
                <a:highlight>
                  <a:srgbClr val="E1C5FC"/>
                </a:highlight>
              </a:rPr>
              <a:t> coef</a:t>
            </a: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)*X</a:t>
            </a:r>
            <a:r>
              <a:rPr lang="en" sz="1000">
                <a:solidFill>
                  <a:srgbClr val="3A3A3A"/>
                </a:solidFill>
                <a:highlight>
                  <a:srgbClr val="FFFFFF"/>
                </a:highlight>
              </a:rPr>
              <a:t>2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730300" y="1999575"/>
            <a:ext cx="7813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X = arrival delay and windgust</a:t>
            </a:r>
            <a:endParaRPr sz="135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Y = departure delay</a:t>
            </a:r>
            <a:endParaRPr sz="135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30300" y="2926400"/>
            <a:ext cx="7813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Departure Delay = </a:t>
            </a:r>
            <a:r>
              <a:rPr lang="en" sz="1350">
                <a:solidFill>
                  <a:srgbClr val="3A3A3A"/>
                </a:solidFill>
                <a:highlight>
                  <a:srgbClr val="90FCA2"/>
                </a:highlight>
              </a:rPr>
              <a:t>(6.1111745355551434</a:t>
            </a:r>
            <a:r>
              <a:rPr lang="en" sz="1050">
                <a:highlight>
                  <a:srgbClr val="FFFFFF"/>
                </a:highlight>
              </a:rPr>
              <a:t>) + </a:t>
            </a:r>
            <a:r>
              <a:rPr lang="en" sz="1350">
                <a:solidFill>
                  <a:srgbClr val="3A3A3A"/>
                </a:solidFill>
                <a:highlight>
                  <a:srgbClr val="A4D0FC"/>
                </a:highlight>
              </a:rPr>
              <a:t>(0.88908182</a:t>
            </a:r>
            <a:r>
              <a:rPr lang="en" sz="1050">
                <a:highlight>
                  <a:srgbClr val="FFFFFF"/>
                </a:highlight>
              </a:rPr>
              <a:t>   *    4.5 ) + </a:t>
            </a:r>
            <a:r>
              <a:rPr lang="en" sz="1350">
                <a:solidFill>
                  <a:srgbClr val="3A3A3A"/>
                </a:solidFill>
                <a:highlight>
                  <a:srgbClr val="E1C5FC"/>
                </a:highlight>
              </a:rPr>
              <a:t>(-0.04737649</a:t>
            </a:r>
            <a:r>
              <a:rPr lang="en" sz="1050">
                <a:highlight>
                  <a:srgbClr val="FFFFFF"/>
                </a:highlight>
              </a:rPr>
              <a:t>   * 1.3 )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3804850" y="3482425"/>
            <a:ext cx="30000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A3A3A"/>
                </a:solidFill>
                <a:highlight>
                  <a:srgbClr val="FFFFFF"/>
                </a:highlight>
              </a:rPr>
              <a:t>Predicted departure delay: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10.0504533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 Delay and Visibility </a:t>
            </a:r>
            <a:r>
              <a:rPr lang="en"/>
              <a:t>(Model 2)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25"/>
            <a:ext cx="4527926" cy="246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575" y="3829275"/>
            <a:ext cx="37528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5343775" y="2202850"/>
            <a:ext cx="611400" cy="5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90" name="Google Shape;190;p30"/>
          <p:cNvCxnSpPr/>
          <p:nvPr/>
        </p:nvCxnSpPr>
        <p:spPr>
          <a:xfrm flipH="1">
            <a:off x="8312925" y="832650"/>
            <a:ext cx="372000" cy="48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" y="1198150"/>
            <a:ext cx="3340456" cy="23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5955175" y="2202850"/>
            <a:ext cx="2729700" cy="211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Cover &amp; Visibility </a:t>
            </a:r>
            <a:r>
              <a:rPr lang="en"/>
              <a:t>(Model 3)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10317" l="0" r="0" t="11582"/>
          <a:stretch/>
        </p:blipFill>
        <p:spPr>
          <a:xfrm>
            <a:off x="2733675" y="4065450"/>
            <a:ext cx="3676650" cy="6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200" y="1245950"/>
            <a:ext cx="4560576" cy="2512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1"/>
          <p:cNvCxnSpPr/>
          <p:nvPr/>
        </p:nvCxnSpPr>
        <p:spPr>
          <a:xfrm>
            <a:off x="7536075" y="874825"/>
            <a:ext cx="647700" cy="604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1"/>
          <p:cNvSpPr/>
          <p:nvPr/>
        </p:nvSpPr>
        <p:spPr>
          <a:xfrm>
            <a:off x="4732475" y="2519050"/>
            <a:ext cx="611400" cy="62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04825"/>
            <a:ext cx="3641400" cy="256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5384475" y="2503200"/>
            <a:ext cx="3062400" cy="211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Overview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en">
                <a:solidFill>
                  <a:srgbClr val="695D46"/>
                </a:solidFill>
              </a:rPr>
              <a:t>Predict upcoming flight delays based on previous delays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en">
                <a:solidFill>
                  <a:srgbClr val="695D46"/>
                </a:solidFill>
              </a:rPr>
              <a:t>Help to prevent future delays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Char char="●"/>
            </a:pPr>
            <a:r>
              <a:rPr lang="en">
                <a:solidFill>
                  <a:srgbClr val="695D46"/>
                </a:solidFill>
              </a:rPr>
              <a:t>Help consumers know which airlines/airports  to use and/or avoid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Temperature and Humidity </a:t>
            </a:r>
            <a:r>
              <a:rPr lang="en"/>
              <a:t>(Model 4)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4026775" cy="28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525" y="1441855"/>
            <a:ext cx="4026775" cy="270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Temperature and Humidity (Model 4)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250" y="1430700"/>
            <a:ext cx="4866150" cy="28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00" y="2505338"/>
            <a:ext cx="35242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4888650" y="2604350"/>
            <a:ext cx="611400" cy="62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219" name="Google Shape;219;p33"/>
          <p:cNvCxnSpPr/>
          <p:nvPr/>
        </p:nvCxnSpPr>
        <p:spPr>
          <a:xfrm flipH="1">
            <a:off x="8131800" y="1204475"/>
            <a:ext cx="343500" cy="438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3"/>
          <p:cNvSpPr/>
          <p:nvPr/>
        </p:nvSpPr>
        <p:spPr>
          <a:xfrm>
            <a:off x="5500050" y="2604350"/>
            <a:ext cx="2799300" cy="211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</a:t>
            </a:r>
            <a:r>
              <a:rPr lang="en"/>
              <a:t>-</a:t>
            </a:r>
            <a:r>
              <a:rPr lang="en"/>
              <a:t>gust and Wind-speed </a:t>
            </a:r>
            <a:r>
              <a:rPr lang="en"/>
              <a:t>(Model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7350"/>
            <a:ext cx="4895001" cy="28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700" y="3916175"/>
            <a:ext cx="38671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>
            <a:off x="1281050" y="2985325"/>
            <a:ext cx="647700" cy="70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229" name="Google Shape;229;p34"/>
          <p:cNvCxnSpPr/>
          <p:nvPr/>
        </p:nvCxnSpPr>
        <p:spPr>
          <a:xfrm flipH="1">
            <a:off x="4762325" y="1340675"/>
            <a:ext cx="343500" cy="438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276" y="1066700"/>
            <a:ext cx="3607992" cy="24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928750" y="2985325"/>
            <a:ext cx="3177000" cy="211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model was the best?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features do i think most impact weather induced delays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(GUI)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00" y="1705900"/>
            <a:ext cx="3096125" cy="19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75" y="1705909"/>
            <a:ext cx="3470549" cy="2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Setback 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50" y="1955050"/>
            <a:ext cx="3906900" cy="14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Future Goals</a:t>
            </a:r>
            <a:endParaRPr sz="4800"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Improving current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new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with Weather API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more data not just 2015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with GUI more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Please contact me via email: </a:t>
            </a:r>
            <a:r>
              <a:rPr b="1" lang="en"/>
              <a:t>sjain3@umbc.edu</a:t>
            </a:r>
            <a:endParaRPr b="1"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188" y="1835000"/>
            <a:ext cx="6175614" cy="28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Resources</a:t>
            </a:r>
            <a:endParaRPr sz="4800"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https://www.kaggle.com/usdot/flight-delays#airlines.csv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https://arxiv.org/pdf/1903.06740.pdf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https://engineering.upside.com/applying-predictive-analytics-to-flight-delays-85413ca4939f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Why I Chose Weather Induced Delays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" y="1515150"/>
            <a:ext cx="4426550" cy="25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967075" y="1917925"/>
            <a:ext cx="39873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18.56% of flight delays were weather induced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Interesting to find datasets related to weather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Historical weather data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Delivery 4 Topics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Recap and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0293">
            <a:off x="4869000" y="2354575"/>
            <a:ext cx="3035867" cy="206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97275" y="1903800"/>
            <a:ext cx="761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ML to predict flight delays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Multiple 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at weather related flight delays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201275" y="-502025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3222" l="0" r="2037" t="0"/>
          <a:stretch/>
        </p:blipFill>
        <p:spPr>
          <a:xfrm>
            <a:off x="5648225" y="1176550"/>
            <a:ext cx="2972876" cy="27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Weather Online API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4269" t="12899"/>
          <a:stretch/>
        </p:blipFill>
        <p:spPr>
          <a:xfrm>
            <a:off x="1236375" y="1425075"/>
            <a:ext cx="2355575" cy="30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00" y="1379213"/>
            <a:ext cx="2535025" cy="3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1039" r="0" t="0"/>
          <a:stretch/>
        </p:blipFill>
        <p:spPr>
          <a:xfrm>
            <a:off x="198413" y="2061675"/>
            <a:ext cx="8747175" cy="7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1039" r="0" t="0"/>
          <a:stretch/>
        </p:blipFill>
        <p:spPr>
          <a:xfrm>
            <a:off x="244425" y="1351763"/>
            <a:ext cx="8747177" cy="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0" y="2815400"/>
            <a:ext cx="95229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Dropped rows which stated that flights were cancelled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Dropped 89,884 rows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Dropped Reason of cancellation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Dropped columns with type of flight delays (except for weather_delays)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625" y="1678913"/>
            <a:ext cx="42100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00" y="1834063"/>
            <a:ext cx="4124325" cy="21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Exploratory Data Analysis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437" y="1560376"/>
            <a:ext cx="3851126" cy="27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1747038"/>
            <a:ext cx="3973499" cy="23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